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8" r:id="rId2"/>
    <p:sldId id="299" r:id="rId3"/>
    <p:sldId id="302" r:id="rId4"/>
    <p:sldId id="301" r:id="rId5"/>
    <p:sldId id="304" r:id="rId6"/>
    <p:sldId id="303" r:id="rId7"/>
    <p:sldId id="450" r:id="rId8"/>
    <p:sldId id="305" r:id="rId9"/>
    <p:sldId id="455" r:id="rId10"/>
    <p:sldId id="306" r:id="rId11"/>
    <p:sldId id="307" r:id="rId12"/>
  </p:sldIdLst>
  <p:sldSz cx="12192000" cy="6858000"/>
  <p:notesSz cx="6858000" cy="9144000"/>
  <p:embeddedFontLst>
    <p:embeddedFont>
      <p:font typeface="汉仪铸字美心体简" panose="020B0604020202020204" charset="-122"/>
      <p:regular r:id="rId15"/>
    </p:embeddedFont>
    <p:embeddedFont>
      <p:font typeface="汉仪铸字木头人简" panose="020B0604020202020204" charset="-122"/>
      <p:regular r:id="rId16"/>
    </p:embeddedFont>
    <p:embeddedFont>
      <p:font typeface="汉仪综艺体简" panose="020B0604020202020204" charset="-122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黑体" panose="02010609060101010101" pitchFamily="49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94" userDrawn="1">
          <p15:clr>
            <a:srgbClr val="A4A3A4"/>
          </p15:clr>
        </p15:guide>
        <p15:guide id="2" pos="251" userDrawn="1">
          <p15:clr>
            <a:srgbClr val="A4A3A4"/>
          </p15:clr>
        </p15:guide>
        <p15:guide id="3" orient="horz" pos="378" userDrawn="1">
          <p15:clr>
            <a:srgbClr val="A4A3A4"/>
          </p15:clr>
        </p15:guide>
        <p15:guide id="4" orient="horz" pos="39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47D786"/>
    <a:srgbClr val="2C3846"/>
    <a:srgbClr val="554A8C"/>
    <a:srgbClr val="201A3A"/>
    <a:srgbClr val="3E3E7A"/>
    <a:srgbClr val="FFD5FF"/>
    <a:srgbClr val="E6E6E6"/>
    <a:srgbClr val="FFABFF"/>
    <a:srgbClr val="042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6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04" y="320"/>
      </p:cViewPr>
      <p:guideLst>
        <p:guide pos="7394"/>
        <p:guide pos="251"/>
        <p:guide orient="horz" pos="378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2025/7/10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‹#›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297C79FE-DCC0-4620-A566-16CA7A0CE41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Heavy" panose="02020900000000000000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24485" y="2800350"/>
            <a:ext cx="6792595" cy="113030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微软雅黑" panose="020B0503020204020204" charset="-122"/>
                <a:sym typeface="华康行楷体 W5" panose="03000509000000000000" charset="-122"/>
              </a:rPr>
              <a:t>Time Bandage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918915" y="1698354"/>
            <a:ext cx="5370468" cy="706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DDL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管理器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1026034" y="5147449"/>
            <a:ext cx="2341757" cy="479502"/>
            <a:chOff x="970154" y="4337824"/>
            <a:chExt cx="2341757" cy="479502"/>
          </a:xfrm>
        </p:grpSpPr>
        <p:sp>
          <p:nvSpPr>
            <p:cNvPr id="41" name="矩形: 圆角 40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微软雅黑" panose="020B0503020204020204" charset="-122"/>
                </a:rPr>
                <a:t> 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81054" y="4423686"/>
              <a:ext cx="1930857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汉仪综艺体简" panose="02010600000101010101" charset="-122"/>
                  <a:ea typeface="汉仪综艺体简" panose="02010600000101010101" charset="-122"/>
                </a:rPr>
                <a:t>汇报人：伏笑</a:t>
              </a:r>
              <a:endParaRPr lang="en-US" altLang="zh-CN" sz="1400" dirty="0">
                <a:solidFill>
                  <a:schemeClr val="bg2">
                    <a:lumMod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</a:endParaRPr>
            </a:p>
          </p:txBody>
        </p:sp>
      </p:grpSp>
      <p:sp>
        <p:nvSpPr>
          <p:cNvPr id="58" name="文本框 57" descr="7b0a2020202022776f7264617274223a2022220a7d0a"/>
          <p:cNvSpPr txBox="1"/>
          <p:nvPr/>
        </p:nvSpPr>
        <p:spPr>
          <a:xfrm rot="20460000">
            <a:off x="6747510" y="1805940"/>
            <a:ext cx="3917950" cy="95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  <a:scene3d>
              <a:camera prst="perspectiveHeroicExtremeLeftFacing" fov="3300000">
                <a:rot lat="20852960" lon="1553097" rev="21339195"/>
              </a:camera>
              <a:lightRig rig="flat" dir="t"/>
            </a:scene3d>
            <a:sp3d extrusionH="60960" contourW="3810" prstMaterial="matte">
              <a:extrusionClr>
                <a:srgbClr val="2159FF"/>
              </a:extrusionClr>
              <a:contourClr>
                <a:srgbClr val="0939F0"/>
              </a:contourClr>
            </a:sp3d>
          </a:bodyPr>
          <a:lstStyle/>
          <a:p>
            <a:r>
              <a:rPr lang="zh-CN" altLang="en-US" sz="5400" i="1" dirty="0">
                <a:ln w="2858" cmpd="sng"/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绷紧时间线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38725" y="4149090"/>
            <a:ext cx="3449320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——时间绷带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00430" y="1100455"/>
            <a:ext cx="1388745" cy="13887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20400000">
            <a:off x="7837170" y="2603500"/>
            <a:ext cx="380619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i="1" dirty="0">
                <a:ln w="2858" cmpd="sng">
                  <a:solidFill>
                    <a:sysClr val="windowText" lastClr="000000"/>
                  </a:solidFill>
                </a:ln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缝合拖延症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007D4-144C-27C1-818C-8694BEAA3F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t="24765" r="51669" b="28685"/>
          <a:stretch>
            <a:fillRect/>
          </a:stretch>
        </p:blipFill>
        <p:spPr>
          <a:xfrm>
            <a:off x="4127137" y="4813571"/>
            <a:ext cx="2150086" cy="1867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6DD2BE-59F1-9A15-785C-D8BFA988F7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t="24765" r="21116" b="28355"/>
          <a:stretch>
            <a:fillRect/>
          </a:stretch>
        </p:blipFill>
        <p:spPr>
          <a:xfrm>
            <a:off x="6567795" y="4830624"/>
            <a:ext cx="1985587" cy="1850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790E65-09BE-6AF1-18A7-1FF12CA979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t="73014" r="20315" b="1251"/>
          <a:stretch>
            <a:fillRect/>
          </a:stretch>
        </p:blipFill>
        <p:spPr>
          <a:xfrm>
            <a:off x="8838166" y="5936745"/>
            <a:ext cx="2726470" cy="652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13792" y="3626896"/>
            <a:ext cx="295465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展示产品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04.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6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15938" y="2685860"/>
            <a:ext cx="6083717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0375" y="1584558"/>
            <a:ext cx="5370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cs typeface="微软雅黑" panose="020B050302020402020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258624" y="6379649"/>
            <a:ext cx="6885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8489" y="4739266"/>
            <a:ext cx="2341757" cy="479502"/>
            <a:chOff x="970154" y="4337824"/>
            <a:chExt cx="2341757" cy="479502"/>
          </a:xfrm>
        </p:grpSpPr>
        <p:sp>
          <p:nvSpPr>
            <p:cNvPr id="10" name="矩形: 圆角 9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团队：</a:t>
              </a:r>
              <a:r>
                <a:rPr lang="en-US" altLang="zh-CN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F5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4783872" y="-44196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89043" y="339779"/>
            <a:ext cx="2814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2800" dirty="0">
                <a:solidFill>
                  <a:schemeClr val="bg1"/>
                </a:solidFill>
                <a:cs typeface="微软雅黑" panose="020B0503020204020204" charset="-122"/>
              </a:rPr>
              <a:t>Time Bandage</a:t>
            </a:r>
            <a:endParaRPr lang="zh-CN" altLang="en-US" sz="2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7899" y="408305"/>
            <a:ext cx="1210588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周期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19808" y="1476922"/>
            <a:ext cx="5567818" cy="1722183"/>
            <a:chOff x="524107" y="2638168"/>
            <a:chExt cx="5151864" cy="1593525"/>
          </a:xfrm>
        </p:grpSpPr>
        <p:sp>
          <p:nvSpPr>
            <p:cNvPr id="15" name="矩形: 圆角 14"/>
            <p:cNvSpPr/>
            <p:nvPr>
              <p:custDataLst>
                <p:tags r:id="rId27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1" name="图片 10" descr="图片包含 游戏机&#10;&#10;描述已自动生成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5825864" y="1477323"/>
            <a:ext cx="5567818" cy="1722183"/>
            <a:chOff x="524107" y="2638168"/>
            <a:chExt cx="5151864" cy="1593525"/>
          </a:xfrm>
        </p:grpSpPr>
        <p:sp>
          <p:nvSpPr>
            <p:cNvPr id="18" name="矩形: 圆角 17"/>
            <p:cNvSpPr/>
            <p:nvPr>
              <p:custDataLst>
                <p:tags r:id="rId25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305296" y="3810160"/>
            <a:ext cx="5567818" cy="1722183"/>
            <a:chOff x="524107" y="2638168"/>
            <a:chExt cx="5151864" cy="1593525"/>
          </a:xfrm>
        </p:grpSpPr>
        <p:sp>
          <p:nvSpPr>
            <p:cNvPr id="22" name="矩形: 圆角 21"/>
            <p:cNvSpPr/>
            <p:nvPr>
              <p:custDataLst>
                <p:tags r:id="rId23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3" name="图片 22" descr="图片包含 游戏机&#10;&#10;描述已自动生成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914222" y="3838501"/>
            <a:ext cx="5567818" cy="1722183"/>
            <a:chOff x="524107" y="2638168"/>
            <a:chExt cx="5151864" cy="1593525"/>
          </a:xfrm>
        </p:grpSpPr>
        <p:sp>
          <p:nvSpPr>
            <p:cNvPr id="25" name="矩形: 圆角 24"/>
            <p:cNvSpPr/>
            <p:nvPr>
              <p:custDataLst>
                <p:tags r:id="rId21"/>
              </p:custDataLst>
            </p:nvPr>
          </p:nvSpPr>
          <p:spPr>
            <a:xfrm>
              <a:off x="1177670" y="273368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6" name="图片 25" descr="图片包含 游戏机&#10;&#10;描述已自动生成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cxnSp>
        <p:nvCxnSpPr>
          <p:cNvPr id="29" name="直接连接符 28"/>
          <p:cNvCxnSpPr/>
          <p:nvPr/>
        </p:nvCxnSpPr>
        <p:spPr>
          <a:xfrm flipH="1">
            <a:off x="1148018" y="994209"/>
            <a:ext cx="8909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>
            <a:off x="1711147" y="1676686"/>
            <a:ext cx="3996991" cy="1185376"/>
            <a:chOff x="1890852" y="2724234"/>
            <a:chExt cx="3996991" cy="1185376"/>
          </a:xfrm>
        </p:grpSpPr>
        <p:grpSp>
          <p:nvGrpSpPr>
            <p:cNvPr id="34" name="组合 33"/>
            <p:cNvGrpSpPr/>
            <p:nvPr/>
          </p:nvGrpSpPr>
          <p:grpSpPr>
            <a:xfrm>
              <a:off x="1890852" y="2724234"/>
              <a:ext cx="2417397" cy="1185376"/>
              <a:chOff x="764579" y="4285404"/>
              <a:chExt cx="2417397" cy="1185376"/>
            </a:xfrm>
          </p:grpSpPr>
          <p:sp>
            <p:nvSpPr>
              <p:cNvPr id="35" name="文本框 3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17091" y="4285404"/>
                <a:ext cx="1824075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产品设计</a:t>
                </a: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64579" y="4899915"/>
                <a:ext cx="2417397" cy="57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1. 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产品使命、口号和策略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产品定义</a:t>
                </a:r>
              </a:p>
            </p:txBody>
          </p:sp>
        </p:grpSp>
        <p:sp>
          <p:nvSpPr>
            <p:cNvPr id="38" name="文本框 37"/>
            <p:cNvSpPr txBox="1"/>
            <p:nvPr>
              <p:custDataLst>
                <p:tags r:id="rId18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01.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6"/>
            </p:custDataLst>
          </p:nvPr>
        </p:nvGrpSpPr>
        <p:grpSpPr>
          <a:xfrm>
            <a:off x="1635339" y="3903730"/>
            <a:ext cx="4117090" cy="1465830"/>
            <a:chOff x="1770857" y="2715753"/>
            <a:chExt cx="4117090" cy="1465830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0857" y="2715753"/>
              <a:ext cx="3060762" cy="1465830"/>
              <a:chOff x="644584" y="4276923"/>
              <a:chExt cx="3060762" cy="1465830"/>
            </a:xfrm>
          </p:grpSpPr>
          <p:sp>
            <p:nvSpPr>
              <p:cNvPr id="45" name="文本框 4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88664" y="4276923"/>
                <a:ext cx="3016682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产品实现</a:t>
                </a:r>
                <a:r>
                  <a:rPr lang="en-US" altLang="zh-CN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-</a:t>
                </a:r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方法</a:t>
                </a: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44584" y="4730563"/>
                <a:ext cx="3037205" cy="101219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1</a:t>
                </a: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代码仓库链接及代码提交历史截图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软件概要设计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软件质量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4.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代码统计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43" name="文本框 42"/>
            <p:cNvSpPr txBox="1"/>
            <p:nvPr>
              <p:custDataLst>
                <p:tags r:id="rId14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03.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5"/>
              </p:custDataLst>
            </p:nvPr>
          </p:nvSpPr>
          <p:spPr>
            <a:xfrm>
              <a:off x="4379227" y="3672726"/>
              <a:ext cx="1508720" cy="21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7"/>
            </p:custDataLst>
          </p:nvPr>
        </p:nvGrpSpPr>
        <p:grpSpPr>
          <a:xfrm>
            <a:off x="7227176" y="1676980"/>
            <a:ext cx="4063216" cy="1355540"/>
            <a:chOff x="1824627" y="2527663"/>
            <a:chExt cx="4063216" cy="1355540"/>
          </a:xfrm>
        </p:grpSpPr>
        <p:grpSp>
          <p:nvGrpSpPr>
            <p:cNvPr id="48" name="组合 47"/>
            <p:cNvGrpSpPr/>
            <p:nvPr/>
          </p:nvGrpSpPr>
          <p:grpSpPr>
            <a:xfrm>
              <a:off x="1824627" y="2527663"/>
              <a:ext cx="3604164" cy="1355540"/>
              <a:chOff x="698354" y="4088833"/>
              <a:chExt cx="3604164" cy="1355540"/>
            </a:xfrm>
          </p:grpSpPr>
          <p:sp>
            <p:nvSpPr>
              <p:cNvPr id="51" name="文本框 5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44019" y="4088833"/>
                <a:ext cx="2930525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产品实现</a:t>
                </a:r>
                <a:r>
                  <a:rPr lang="en-US" altLang="zh-CN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-</a:t>
                </a:r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方法</a:t>
                </a: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98354" y="4654092"/>
                <a:ext cx="3604164" cy="790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1 .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用户体验设计考虑的因素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产品所用编程语言及</a:t>
                </a:r>
                <a:r>
                  <a:rPr lang="en-US" altLang="zh-CN" sz="1200" b="1" dirty="0">
                    <a:cs typeface="微软雅黑" panose="020B0503020204020204" charset="-122"/>
                  </a:rPr>
                  <a:t>IDE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、平台、框架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问题及解决方法</a:t>
                </a:r>
              </a:p>
            </p:txBody>
          </p:sp>
        </p:grp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02.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7495914" y="4150054"/>
            <a:ext cx="3898355" cy="728557"/>
            <a:chOff x="1989488" y="2850937"/>
            <a:chExt cx="3898355" cy="728557"/>
          </a:xfrm>
        </p:grpSpPr>
        <p:sp>
          <p:nvSpPr>
            <p:cNvPr id="57" name="文本框 56"/>
            <p:cNvSpPr txBox="1"/>
            <p:nvPr>
              <p:custDataLst>
                <p:tags r:id="rId9"/>
              </p:custDataLst>
            </p:nvPr>
          </p:nvSpPr>
          <p:spPr>
            <a:xfrm>
              <a:off x="1989488" y="2994719"/>
              <a:ext cx="2651532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>
              <a:spAutoFit/>
            </a:bodyPr>
            <a:lstStyle/>
            <a:p>
              <a:r>
                <a:rPr lang="zh-CN" altLang="en-US" sz="3200" dirty="0">
                  <a:solidFill>
                    <a:srgbClr val="990099"/>
                  </a:solidFill>
                  <a:latin typeface="汉仪综艺体简" panose="02010600000101010101" charset="-122"/>
                  <a:ea typeface="汉仪综艺体简" panose="02010600000101010101" charset="-122"/>
                </a:rPr>
                <a:t>展示作品</a:t>
              </a:r>
            </a:p>
          </p:txBody>
        </p:sp>
        <p:sp>
          <p:nvSpPr>
            <p:cNvPr id="55" name="文本框 54"/>
            <p:cNvSpPr txBox="1"/>
            <p:nvPr>
              <p:custDataLst>
                <p:tags r:id="rId10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04.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567368" y="3391414"/>
            <a:ext cx="357020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产品设计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149010" y="117542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01.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467493" y="4612579"/>
            <a:ext cx="3925425" cy="11703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</a:p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                  2.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  <a:endParaRPr lang="zh-CN" altLang="en-US" b="1" dirty="0">
              <a:solidFill>
                <a:schemeClr val="bg1"/>
              </a:solidFill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b="1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398" y="503172"/>
            <a:ext cx="4778305" cy="131324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  <a:endParaRPr lang="en-US" altLang="zh-CN" sz="3200" b="1" dirty="0">
              <a:solidFill>
                <a:schemeClr val="bg1"/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81188" y="5076830"/>
            <a:ext cx="2041261" cy="479502"/>
            <a:chOff x="970155" y="4337824"/>
            <a:chExt cx="2041261" cy="479502"/>
          </a:xfrm>
        </p:grpSpPr>
        <p:sp>
          <p:nvSpPr>
            <p:cNvPr id="7" name="矩形: 圆角 6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416204" y="4454490"/>
              <a:ext cx="1595212" cy="2616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1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Time Bandage</a:t>
              </a:r>
              <a:endParaRPr lang="zh-CN" altLang="en-US" sz="11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441335" y="3408305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6195840" y="2879819"/>
            <a:ext cx="5480223" cy="1543518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99646" y="3402461"/>
            <a:ext cx="569320" cy="569320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95840" y="256734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195840" y="468951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7608" y="309287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rgbClr val="990099"/>
                </a:solidFill>
              </a:rPr>
              <a:t>产品口号</a:t>
            </a:r>
          </a:p>
        </p:txBody>
      </p:sp>
      <p:sp>
        <p:nvSpPr>
          <p:cNvPr id="28" name="矩形 27"/>
          <p:cNvSpPr/>
          <p:nvPr/>
        </p:nvSpPr>
        <p:spPr>
          <a:xfrm>
            <a:off x="6607609" y="3552944"/>
            <a:ext cx="3529608" cy="382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绷紧时间线，缝合拖延症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471651" y="3107455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+mj-lt"/>
                <a:cs typeface="微软雅黑" panose="020B0503020204020204" charset="-122"/>
              </a:rPr>
              <a:t>02.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0851" y="3767954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Product slogan</a:t>
            </a:r>
            <a:endParaRPr lang="zh-CN" altLang="en-US" sz="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7608" y="126625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80835" y="1782029"/>
            <a:ext cx="3656381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微软雅黑" panose="020B0503020204020204" charset="-122"/>
              </a:rPr>
              <a:t>“让时间成为可治愈的伙伴，而非压迫的枷锁。”</a:t>
            </a:r>
            <a:endParaRPr lang="en-US" altLang="zh-CN" sz="16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71651" y="1280834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70851" y="1941333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Glorious purpose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7608" y="49788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产品策略</a:t>
            </a:r>
          </a:p>
        </p:txBody>
      </p:sp>
      <p:sp>
        <p:nvSpPr>
          <p:cNvPr id="44" name="矩形 43"/>
          <p:cNvSpPr/>
          <p:nvPr/>
        </p:nvSpPr>
        <p:spPr>
          <a:xfrm>
            <a:off x="6607609" y="5438905"/>
            <a:ext cx="3529608" cy="1022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1.Deadline </a:t>
            </a:r>
            <a:r>
              <a:rPr lang="zh-CN" altLang="en-US" sz="1600" dirty="0">
                <a:solidFill>
                  <a:schemeClr val="bg1"/>
                </a:solidFill>
              </a:rPr>
              <a:t>管理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2.</a:t>
            </a:r>
            <a:r>
              <a:rPr lang="zh-CN" altLang="en-US" sz="1600" dirty="0">
                <a:solidFill>
                  <a:schemeClr val="bg1"/>
                </a:solidFill>
              </a:rPr>
              <a:t>搭档找寻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3.</a:t>
            </a:r>
            <a:r>
              <a:rPr lang="zh-CN" altLang="en-US" sz="1600" dirty="0">
                <a:solidFill>
                  <a:schemeClr val="bg1"/>
                </a:solidFill>
              </a:rPr>
              <a:t>私信功能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471651" y="4993416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03.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70851" y="5653915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</a:rPr>
              <a:t>Product strategy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899646" y="1602942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899646" y="5201979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4" name="图形 14"/>
          <p:cNvSpPr/>
          <p:nvPr/>
        </p:nvSpPr>
        <p:spPr>
          <a:xfrm flipV="1">
            <a:off x="6024697" y="1727946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5" name="图形 48"/>
          <p:cNvSpPr/>
          <p:nvPr/>
        </p:nvSpPr>
        <p:spPr>
          <a:xfrm flipV="1">
            <a:off x="6024649" y="3527469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0" name="图形 53"/>
          <p:cNvSpPr/>
          <p:nvPr/>
        </p:nvSpPr>
        <p:spPr>
          <a:xfrm flipV="1">
            <a:off x="6024706" y="5326983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F1FB2F0-86F6-8369-C2ED-2D41987C80CD}"/>
              </a:ext>
            </a:extLst>
          </p:cNvPr>
          <p:cNvSpPr/>
          <p:nvPr/>
        </p:nvSpPr>
        <p:spPr>
          <a:xfrm>
            <a:off x="664796" y="2165069"/>
            <a:ext cx="1276030" cy="193613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B3F21A-FA2B-CBD7-40E1-09D03FDE750F}"/>
              </a:ext>
            </a:extLst>
          </p:cNvPr>
          <p:cNvSpPr txBox="1"/>
          <p:nvPr/>
        </p:nvSpPr>
        <p:spPr>
          <a:xfrm>
            <a:off x="2227315" y="1989058"/>
            <a:ext cx="141047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目标用户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pic>
        <p:nvPicPr>
          <p:cNvPr id="1028" name="Picture 4" descr="青春男女大学生在校园教室里学习56高清摄影大图-千库网">
            <a:extLst>
              <a:ext uri="{FF2B5EF4-FFF2-40B4-BE49-F238E27FC236}">
                <a16:creationId xmlns:a16="http://schemas.microsoft.com/office/drawing/2014/main" id="{1F4190C6-E732-B251-F4AB-D67C2F8A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18" y="2447501"/>
            <a:ext cx="1684294" cy="112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年轻的上班族高清图片下载-正版图片502248591-摄图网">
            <a:extLst>
              <a:ext uri="{FF2B5EF4-FFF2-40B4-BE49-F238E27FC236}">
                <a16:creationId xmlns:a16="http://schemas.microsoft.com/office/drawing/2014/main" id="{1F3B061D-1209-B0B8-26AF-09819A7E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75" y="2472220"/>
            <a:ext cx="1685274" cy="1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1EC9242-70F3-E2FD-2639-2A9BFC8BE84C}"/>
              </a:ext>
            </a:extLst>
          </p:cNvPr>
          <p:cNvSpPr txBox="1"/>
          <p:nvPr/>
        </p:nvSpPr>
        <p:spPr>
          <a:xfrm>
            <a:off x="2202382" y="3990164"/>
            <a:ext cx="241791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团队优势（差异化）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4F2EDF9-6C80-D6A0-5DD1-2948009F953A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4050295" y="3751318"/>
            <a:ext cx="1747432" cy="3025343"/>
          </a:xfrm>
          <a:prstGeom prst="curvedConnector2">
            <a:avLst/>
          </a:prstGeom>
          <a:ln w="69850" cmpd="dbl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352706" y="3485078"/>
            <a:ext cx="481574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产品实现</a:t>
            </a:r>
            <a:r>
              <a:rPr lang="en-US" altLang="zh-CN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-</a:t>
            </a:r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方法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02.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90659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1 .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用户体验设计考虑的因素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产品所用编程语言及</a:t>
            </a: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IDE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、平台、框架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问题及解决方法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02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 flipV="1">
            <a:off x="4783873" y="8921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flipH="1">
            <a:off x="0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634026" y="2191658"/>
            <a:ext cx="2923948" cy="4117067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59778" y="4414248"/>
            <a:ext cx="8909824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: 空心 47"/>
          <p:cNvSpPr/>
          <p:nvPr/>
        </p:nvSpPr>
        <p:spPr>
          <a:xfrm rot="9306158">
            <a:off x="5205412" y="2519772"/>
            <a:ext cx="1703959" cy="1652939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39741" y="557920"/>
            <a:ext cx="5349898" cy="6730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1 .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用户体验设计考虑的因素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93308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8374744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55408" y="439020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Time Bandage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58290" y="4850265"/>
            <a:ext cx="2475420" cy="31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简洁的界面，足够的功能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937250" y="5832003"/>
            <a:ext cx="317500" cy="317500"/>
            <a:chOff x="2638097" y="2317532"/>
            <a:chExt cx="462455" cy="462455"/>
          </a:xfrm>
        </p:grpSpPr>
        <p:sp>
          <p:nvSpPr>
            <p:cNvPr id="15" name="椭圆 1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6" name="加号 1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24254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Deadline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的管理</a:t>
            </a:r>
          </a:p>
        </p:txBody>
      </p:sp>
      <p:sp>
        <p:nvSpPr>
          <p:cNvPr id="18" name="矩形 17"/>
          <p:cNvSpPr/>
          <p:nvPr/>
        </p:nvSpPr>
        <p:spPr>
          <a:xfrm>
            <a:off x="1186824" y="5426288"/>
            <a:ext cx="2475420" cy="790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很多大学生和上班族存在</a:t>
            </a:r>
            <a:r>
              <a:rPr lang="en-US" altLang="zh-CN" sz="1200" dirty="0">
                <a:solidFill>
                  <a:schemeClr val="bg1"/>
                </a:solidFill>
                <a:cs typeface="微软雅黑" panose="020B0503020204020204" charset="-122"/>
              </a:rPr>
              <a:t>deadline</a:t>
            </a: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过多而经常来不及管理的情况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364259" y="4946660"/>
            <a:ext cx="218056" cy="218056"/>
            <a:chOff x="2638097" y="2317532"/>
            <a:chExt cx="462455" cy="462455"/>
          </a:xfrm>
        </p:grpSpPr>
        <p:sp>
          <p:nvSpPr>
            <p:cNvPr id="20" name="椭圆 1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118008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498168" y="4855633"/>
            <a:ext cx="2219595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市面上已有的软件</a:t>
            </a:r>
          </a:p>
        </p:txBody>
      </p:sp>
      <p:sp>
        <p:nvSpPr>
          <p:cNvPr id="40" name="矩形 39"/>
          <p:cNvSpPr/>
          <p:nvPr/>
        </p:nvSpPr>
        <p:spPr>
          <a:xfrm>
            <a:off x="8660739" y="5426288"/>
            <a:ext cx="2475420" cy="550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大部分软件存在功能过多而适得其反的情况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0838174" y="4946660"/>
            <a:ext cx="218056" cy="218056"/>
            <a:chOff x="2638097" y="2317532"/>
            <a:chExt cx="462455" cy="462455"/>
          </a:xfrm>
        </p:grpSpPr>
        <p:sp>
          <p:nvSpPr>
            <p:cNvPr id="42" name="椭圆 4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3" name="加号 4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8591923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5" r="315"/>
          <a:stretch/>
        </p:blipFill>
        <p:spPr>
          <a:xfrm>
            <a:off x="5211950" y="2461979"/>
            <a:ext cx="1768100" cy="177932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3801"/>
          <a:stretch/>
        </p:blipFill>
        <p:spPr>
          <a:xfrm>
            <a:off x="893308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 r="5068"/>
          <a:stretch/>
        </p:blipFill>
        <p:spPr>
          <a:xfrm>
            <a:off x="8367223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328467" y="162627"/>
            <a:ext cx="8352658" cy="6730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产品所用编程语言及</a:t>
            </a: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IDE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、平台、框架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56440" y="3192128"/>
            <a:ext cx="0" cy="368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555724" y="914164"/>
            <a:ext cx="384651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9"/>
          <p:cNvSpPr/>
          <p:nvPr/>
        </p:nvSpPr>
        <p:spPr>
          <a:xfrm rot="7675102">
            <a:off x="2466950" y="267833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3400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CEEB11-46F2-3AB9-6C56-0E800B091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0" y="1025266"/>
            <a:ext cx="10213381" cy="17916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DACB2E3-A794-DCCA-1DD4-15C172B8366B}"/>
              </a:ext>
            </a:extLst>
          </p:cNvPr>
          <p:cNvSpPr txBox="1"/>
          <p:nvPr/>
        </p:nvSpPr>
        <p:spPr>
          <a:xfrm>
            <a:off x="256440" y="3006535"/>
            <a:ext cx="8352658" cy="6730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问题及解决方法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DB14DFE-4CA7-E0BF-0F56-4F13E8663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43" y="3815078"/>
            <a:ext cx="6906361" cy="2907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352706" y="3626896"/>
            <a:ext cx="481574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产品实现</a:t>
            </a:r>
            <a:r>
              <a:rPr lang="en-US" altLang="zh-CN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-</a:t>
            </a:r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实践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03.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13482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代码仓库链接及代码提交历史截图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软件概要设计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软件质量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4.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代码统计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24335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03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50863" y="2775869"/>
            <a:ext cx="4418011" cy="1117146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938" y="5120043"/>
            <a:ext cx="4524117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404720" y="617717"/>
            <a:ext cx="6905829" cy="74693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1.</a:t>
            </a:r>
            <a:r>
              <a:rPr lang="zh-CN" altLang="en-US" sz="32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代码仓库链接及代码提交历史截图</a:t>
            </a:r>
          </a:p>
        </p:txBody>
      </p:sp>
      <p:sp>
        <p:nvSpPr>
          <p:cNvPr id="13" name="矩形 12"/>
          <p:cNvSpPr/>
          <p:nvPr/>
        </p:nvSpPr>
        <p:spPr>
          <a:xfrm>
            <a:off x="1786579" y="1493678"/>
            <a:ext cx="8618842" cy="31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团队五人分工合作完成代码以及开发所需材料的补完</a:t>
            </a:r>
          </a:p>
        </p:txBody>
      </p:sp>
      <p:sp>
        <p:nvSpPr>
          <p:cNvPr id="14" name="椭圆 13"/>
          <p:cNvSpPr/>
          <p:nvPr/>
        </p:nvSpPr>
        <p:spPr>
          <a:xfrm>
            <a:off x="836467" y="3017935"/>
            <a:ext cx="633014" cy="63301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7195" y="2915992"/>
            <a:ext cx="3286805" cy="50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软件概要设计</a:t>
            </a:r>
          </a:p>
        </p:txBody>
      </p:sp>
      <p:sp>
        <p:nvSpPr>
          <p:cNvPr id="16" name="矩形 15"/>
          <p:cNvSpPr/>
          <p:nvPr/>
        </p:nvSpPr>
        <p:spPr>
          <a:xfrm>
            <a:off x="1644559" y="3452558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17" name="矩形 16"/>
          <p:cNvSpPr/>
          <p:nvPr/>
        </p:nvSpPr>
        <p:spPr>
          <a:xfrm>
            <a:off x="677151" y="4052453"/>
            <a:ext cx="3286805" cy="50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软件质量</a:t>
            </a:r>
          </a:p>
        </p:txBody>
      </p:sp>
      <p:sp>
        <p:nvSpPr>
          <p:cNvPr id="18" name="矩形 17"/>
          <p:cNvSpPr/>
          <p:nvPr/>
        </p:nvSpPr>
        <p:spPr>
          <a:xfrm>
            <a:off x="1644559" y="4569704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19" name="椭圆 18"/>
          <p:cNvSpPr/>
          <p:nvPr/>
        </p:nvSpPr>
        <p:spPr>
          <a:xfrm>
            <a:off x="836467" y="4170000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0949" y="5317341"/>
            <a:ext cx="3286805" cy="50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4.</a:t>
            </a:r>
            <a:r>
              <a:rPr lang="zh-CN" altLang="en-US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代码统计</a:t>
            </a:r>
          </a:p>
        </p:txBody>
      </p:sp>
      <p:sp>
        <p:nvSpPr>
          <p:cNvPr id="21" name="矩形 20"/>
          <p:cNvSpPr/>
          <p:nvPr/>
        </p:nvSpPr>
        <p:spPr>
          <a:xfrm>
            <a:off x="1644559" y="5818825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22" name="椭圆 21"/>
          <p:cNvSpPr/>
          <p:nvPr/>
        </p:nvSpPr>
        <p:spPr>
          <a:xfrm>
            <a:off x="836467" y="5419121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3" name="图形 14"/>
          <p:cNvSpPr/>
          <p:nvPr/>
        </p:nvSpPr>
        <p:spPr>
          <a:xfrm flipV="1">
            <a:off x="993365" y="4326851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4" name="图形 53"/>
          <p:cNvSpPr/>
          <p:nvPr/>
        </p:nvSpPr>
        <p:spPr>
          <a:xfrm flipV="1">
            <a:off x="993374" y="5575972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5" name="图形 48"/>
          <p:cNvSpPr/>
          <p:nvPr/>
        </p:nvSpPr>
        <p:spPr>
          <a:xfrm flipV="1">
            <a:off x="993317" y="3174790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6E87A1-0CF4-ADFB-2F6B-5EE4576B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196" y="2756336"/>
            <a:ext cx="6246795" cy="3295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C2B2A5-5DC9-D4E6-3823-71DDA36B0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30" y="2044088"/>
            <a:ext cx="4686891" cy="43449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B960B9-17E4-55AF-1F5D-0D802F315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686" y="1932853"/>
            <a:ext cx="2330570" cy="47182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AC27C0E-C65A-69B3-04D8-B76147019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47" y="1929594"/>
            <a:ext cx="2638865" cy="474720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470C55-4882-37D3-7334-FBA0C7727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736" y="1972864"/>
            <a:ext cx="2564336" cy="47472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6D002D6-2BCC-B93B-2556-2F925B7EB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651" y="1382826"/>
            <a:ext cx="2597283" cy="525172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23F40D8-4FE6-356A-E6FE-5EC65316A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0765" y="1382826"/>
            <a:ext cx="5514209" cy="5316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5fcbea9-7061-4df6-adab-3938af7702e7"/>
  <p:tag name="COMMONDATA" val="eyJjb3VudCI6NSwiaGRpZCI6IjgwMTEzOTMxYTllMDgyYmY3MGViZDIyZjNkZWMzYTdk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heme/theme1.xml><?xml version="1.0" encoding="utf-8"?>
<a:theme xmlns:a="http://schemas.openxmlformats.org/drawingml/2006/main" name="Office 主题​​">
  <a:themeElements>
    <a:clrScheme name="udwsah5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0099"/>
      </a:accent1>
      <a:accent2>
        <a:srgbClr val="3E3E7A"/>
      </a:accent2>
      <a:accent3>
        <a:srgbClr val="FFD5FF"/>
      </a:accent3>
      <a:accent4>
        <a:srgbClr val="201A3A"/>
      </a:accent4>
      <a:accent5>
        <a:srgbClr val="B1C8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黑体常规4">
      <a:majorFont>
        <a:latin typeface="思源宋体 Heavy"/>
        <a:ea typeface="MiSans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413</Words>
  <Application>Microsoft Office PowerPoint</Application>
  <PresentationFormat>宽屏</PresentationFormat>
  <Paragraphs>98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汉仪综艺体简</vt:lpstr>
      <vt:lpstr>汉仪铸字美心体简</vt:lpstr>
      <vt:lpstr>微软雅黑</vt:lpstr>
      <vt:lpstr>MiSans Light</vt:lpstr>
      <vt:lpstr>黑体</vt:lpstr>
      <vt:lpstr>汉仪铸字木头人简</vt:lpstr>
      <vt:lpstr>思源宋体 Heavy</vt:lpstr>
      <vt:lpstr>Arial</vt:lpstr>
      <vt:lpstr>Montserrat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T Shine Holiness</cp:lastModifiedBy>
  <cp:revision>135</cp:revision>
  <dcterms:created xsi:type="dcterms:W3CDTF">2022-06-27T07:27:00Z</dcterms:created>
  <dcterms:modified xsi:type="dcterms:W3CDTF">2025-07-10T17:23:10Z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0F8DF8BA3F804530B57A1ED8B360DA2C_12</vt:lpwstr>
  </property>
  <property fmtid="{D5CDD505-2E9C-101B-9397-08002B2CF9AE}" pid="3" name="KSOProductBuildVer">
    <vt:lpwstr>2052-12.1.0.21915</vt:lpwstr>
  </property>
  <property fmtid="{D5CDD505-2E9C-101B-9397-08002B2CF9AE}" pid="4" name="KSOTemplateUUID">
    <vt:lpwstr>v1.0_mb_LePr9Clj0S+AlfvT3n8cRg==</vt:lpwstr>
  </property>
</Properties>
</file>